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6" r:id="rId5"/>
    <p:sldId id="259" r:id="rId6"/>
    <p:sldId id="260" r:id="rId7"/>
    <p:sldId id="267" r:id="rId8"/>
    <p:sldId id="261" r:id="rId9"/>
    <p:sldId id="262"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133" autoAdjust="0"/>
    <p:restoredTop sz="94682" autoAdjust="0"/>
  </p:normalViewPr>
  <p:slideViewPr>
    <p:cSldViewPr>
      <p:cViewPr varScale="1">
        <p:scale>
          <a:sx n="51" d="100"/>
          <a:sy n="51" d="100"/>
        </p:scale>
        <p:origin x="-102" y="-108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2856EF7-C529-4811-9D60-A6CF61B84245}" type="datetimeFigureOut">
              <a:rPr lang="en-US" smtClean="0"/>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1574786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856EF7-C529-4811-9D60-A6CF61B84245}" type="datetimeFigureOut">
              <a:rPr lang="en-US" smtClean="0"/>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688807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856EF7-C529-4811-9D60-A6CF61B84245}" type="datetimeFigureOut">
              <a:rPr lang="en-US" smtClean="0"/>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3457440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856EF7-C529-4811-9D60-A6CF61B84245}" type="datetimeFigureOut">
              <a:rPr lang="en-US" smtClean="0"/>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927119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856EF7-C529-4811-9D60-A6CF61B84245}" type="datetimeFigureOut">
              <a:rPr lang="en-US" smtClean="0"/>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3958645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2856EF7-C529-4811-9D60-A6CF61B84245}" type="datetimeFigureOut">
              <a:rPr lang="en-US" smtClean="0"/>
              <a:t>8/20/2012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235833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856EF7-C529-4811-9D60-A6CF61B84245}" type="datetimeFigureOut">
              <a:rPr lang="en-US" smtClean="0"/>
              <a:t>8/20/2012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1004638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856EF7-C529-4811-9D60-A6CF61B84245}" type="datetimeFigureOut">
              <a:rPr lang="en-US" smtClean="0"/>
              <a:t>8/20/2012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3762804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856EF7-C529-4811-9D60-A6CF61B84245}" type="datetimeFigureOut">
              <a:rPr lang="en-US" smtClean="0"/>
              <a:t>8/20/2012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2546502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856EF7-C529-4811-9D60-A6CF61B84245}" type="datetimeFigureOut">
              <a:rPr lang="en-US" smtClean="0"/>
              <a:t>8/20/2012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4247542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856EF7-C529-4811-9D60-A6CF61B84245}" type="datetimeFigureOut">
              <a:rPr lang="en-US" smtClean="0"/>
              <a:t>8/20/2012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4067652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856EF7-C529-4811-9D60-A6CF61B84245}" type="datetimeFigureOut">
              <a:rPr lang="en-US" smtClean="0"/>
              <a:t>8/20/2012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713808-0BB6-482D-BB9B-E4D226288CF9}" type="slidenum">
              <a:rPr lang="en-US" smtClean="0"/>
              <a:t>‹#›</a:t>
            </a:fld>
            <a:endParaRPr lang="en-US"/>
          </a:p>
        </p:txBody>
      </p:sp>
    </p:spTree>
    <p:extLst>
      <p:ext uri="{BB962C8B-B14F-4D97-AF65-F5344CB8AC3E}">
        <p14:creationId xmlns:p14="http://schemas.microsoft.com/office/powerpoint/2010/main" val="28812162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fremont25.k12.wy.us/gw/webacc/gxcko7Mlbnt0ed5Nmc/GWAP/AREF/2?action=Attachment.View&amp;error=fileview&amp;Item.Attachment.filename=CWC+Course+Syllabus+Template+Change+room+number.doc&amp;Item.Attachment.id=2&amp;User.context=gxcko7Mlbnt0ed5Nmc&amp;Item.drn=8673z2z0&amp;Item.Child.id=&amp;Item.Attachment.allowViewNative=1" TargetMode="External"/><Relationship Id="rId2" Type="http://schemas.openxmlformats.org/officeDocument/2006/relationships/hyperlink" Target="http://vmhassell.wikispaces.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914400"/>
            <a:ext cx="7772400" cy="1470025"/>
          </a:xfrm>
        </p:spPr>
        <p:txBody>
          <a:bodyPr>
            <a:normAutofit fontScale="90000"/>
          </a:bodyPr>
          <a:lstStyle/>
          <a:p>
            <a:r>
              <a:rPr lang="en-US" dirty="0"/>
              <a:t/>
            </a:r>
            <a:br>
              <a:rPr lang="en-US" dirty="0"/>
            </a:br>
            <a:r>
              <a:rPr lang="en-US" b="1" u="sng" dirty="0" smtClean="0"/>
              <a:t>Physics </a:t>
            </a:r>
            <a:r>
              <a:rPr lang="en-US" b="1" u="sng" dirty="0"/>
              <a:t>Syllabus</a:t>
            </a:r>
            <a:r>
              <a:rPr lang="en-US" dirty="0"/>
              <a:t/>
            </a:r>
            <a:br>
              <a:rPr lang="en-US" dirty="0"/>
            </a:br>
            <a:endParaRPr lang="en-US" dirty="0"/>
          </a:p>
        </p:txBody>
      </p:sp>
      <p:sp>
        <p:nvSpPr>
          <p:cNvPr id="3" name="Subtitle 2"/>
          <p:cNvSpPr>
            <a:spLocks noGrp="1"/>
          </p:cNvSpPr>
          <p:nvPr>
            <p:ph type="subTitle" idx="1"/>
          </p:nvPr>
        </p:nvSpPr>
        <p:spPr>
          <a:xfrm>
            <a:off x="1143000" y="2590800"/>
            <a:ext cx="6400800" cy="1143000"/>
          </a:xfrm>
        </p:spPr>
        <p:txBody>
          <a:bodyPr/>
          <a:lstStyle/>
          <a:p>
            <a:r>
              <a:rPr lang="en-US" b="1" u="sng" dirty="0" smtClean="0"/>
              <a:t>V. </a:t>
            </a:r>
            <a:r>
              <a:rPr lang="en-US" b="1" u="sng" dirty="0" err="1" smtClean="0"/>
              <a:t>Hassell’s</a:t>
            </a:r>
            <a:r>
              <a:rPr lang="en-US" b="1" u="sng" dirty="0" smtClean="0"/>
              <a:t> </a:t>
            </a:r>
            <a:endParaRPr lang="en-US" dirty="0"/>
          </a:p>
        </p:txBody>
      </p:sp>
      <p:sp>
        <p:nvSpPr>
          <p:cNvPr id="5" name="TextBox 4"/>
          <p:cNvSpPr txBox="1"/>
          <p:nvPr/>
        </p:nvSpPr>
        <p:spPr>
          <a:xfrm>
            <a:off x="937727" y="4038600"/>
            <a:ext cx="7239000" cy="1846659"/>
          </a:xfrm>
          <a:prstGeom prst="rect">
            <a:avLst/>
          </a:prstGeom>
          <a:noFill/>
        </p:spPr>
        <p:txBody>
          <a:bodyPr wrap="square" rtlCol="0">
            <a:spAutoFit/>
          </a:bodyPr>
          <a:lstStyle/>
          <a:p>
            <a:pPr algn="ctr"/>
            <a:r>
              <a:rPr lang="en-US" sz="2400" b="1" dirty="0" smtClean="0"/>
              <a:t>Online website</a:t>
            </a:r>
            <a:r>
              <a:rPr lang="en-US" sz="2400" dirty="0" smtClean="0"/>
              <a:t>:</a:t>
            </a:r>
          </a:p>
          <a:p>
            <a:r>
              <a:rPr lang="en-US" sz="2400" dirty="0" smtClean="0"/>
              <a:t> </a:t>
            </a:r>
            <a:r>
              <a:rPr lang="en-US" sz="2400" u="sng" dirty="0" smtClean="0">
                <a:hlinkClick r:id="rId2"/>
              </a:rPr>
              <a:t>http://vmhassell.wikispaces.com/</a:t>
            </a:r>
            <a:r>
              <a:rPr lang="en-US" sz="2400" dirty="0" smtClean="0"/>
              <a:t> will provide links to required readings, virtual simulations, videos, </a:t>
            </a:r>
            <a:r>
              <a:rPr lang="en-US" sz="2400" dirty="0" err="1" smtClean="0"/>
              <a:t>PPT’s</a:t>
            </a:r>
            <a:r>
              <a:rPr lang="en-US" sz="2400" dirty="0" smtClean="0"/>
              <a:t>, </a:t>
            </a:r>
            <a:r>
              <a:rPr lang="en-US" sz="2400" u="sng" dirty="0" smtClean="0">
                <a:hlinkClick r:id="rId3" tooltip="Powered by Text-Enhance"/>
              </a:rPr>
              <a:t>surveys</a:t>
            </a:r>
            <a:r>
              <a:rPr lang="en-US" sz="2400" dirty="0" smtClean="0"/>
              <a:t>, class schedules, etc… </a:t>
            </a:r>
            <a:r>
              <a:rPr lang="en-US" dirty="0" smtClean="0"/>
              <a:t/>
            </a:r>
            <a:br>
              <a:rPr lang="en-US" dirty="0" smtClean="0"/>
            </a:br>
            <a:endParaRPr lang="en-US" dirty="0"/>
          </a:p>
        </p:txBody>
      </p:sp>
    </p:spTree>
    <p:extLst>
      <p:ext uri="{BB962C8B-B14F-4D97-AF65-F5344CB8AC3E}">
        <p14:creationId xmlns:p14="http://schemas.microsoft.com/office/powerpoint/2010/main" val="20422286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b="1" dirty="0" smtClean="0"/>
              <a:t>Makeup assignments</a:t>
            </a:r>
            <a:endParaRPr lang="en-US" dirty="0"/>
          </a:p>
        </p:txBody>
      </p:sp>
      <p:sp>
        <p:nvSpPr>
          <p:cNvPr id="3" name="Content Placeholder 2"/>
          <p:cNvSpPr>
            <a:spLocks noGrp="1"/>
          </p:cNvSpPr>
          <p:nvPr>
            <p:ph idx="1"/>
          </p:nvPr>
        </p:nvSpPr>
        <p:spPr>
          <a:xfrm>
            <a:off x="457200" y="990600"/>
            <a:ext cx="8229600" cy="5867400"/>
          </a:xfrm>
        </p:spPr>
        <p:txBody>
          <a:bodyPr>
            <a:normAutofit fontScale="62500" lnSpcReduction="20000"/>
          </a:bodyPr>
          <a:lstStyle/>
          <a:p>
            <a:pPr>
              <a:lnSpc>
                <a:spcPct val="170000"/>
              </a:lnSpc>
            </a:pPr>
            <a:r>
              <a:rPr lang="en-US" b="1" dirty="0" smtClean="0"/>
              <a:t>IT </a:t>
            </a:r>
            <a:r>
              <a:rPr lang="en-US" b="1" dirty="0"/>
              <a:t>IS THE STUDENT’S RESPONSIBILITY TO ASK FOR MAKE UP WORK UPON RETURN FROM AN ABSENCE OF ANY KIND.  </a:t>
            </a:r>
            <a:endParaRPr lang="en-US" dirty="0"/>
          </a:p>
          <a:p>
            <a:pPr>
              <a:lnSpc>
                <a:spcPct val="170000"/>
              </a:lnSpc>
            </a:pPr>
            <a:r>
              <a:rPr lang="en-US" dirty="0"/>
              <a:t>Tests may be made up at lunch by appointment.  The student is allowed the same number of days he/she is absent to turn in make-up test or other work.  Progress reports will indicate missing work that must be turned in for credit. If you are present the day of a test, you are required to take the test.  If you had an excused absence, you may retake it within the following week. </a:t>
            </a:r>
            <a:r>
              <a:rPr lang="en-US" b="1" dirty="0"/>
              <a:t>The higher of the two grades will count.</a:t>
            </a:r>
            <a:r>
              <a:rPr lang="en-US" dirty="0"/>
              <a:t> </a:t>
            </a:r>
          </a:p>
          <a:p>
            <a:pPr lvl="0">
              <a:lnSpc>
                <a:spcPct val="170000"/>
              </a:lnSpc>
            </a:pPr>
            <a:r>
              <a:rPr lang="en-US" b="1" dirty="0"/>
              <a:t>Homework </a:t>
            </a:r>
            <a:r>
              <a:rPr lang="en-US" dirty="0"/>
              <a:t>not ready at the beginning of class is considered late.</a:t>
            </a:r>
          </a:p>
          <a:p>
            <a:pPr lvl="0">
              <a:lnSpc>
                <a:spcPct val="170000"/>
              </a:lnSpc>
            </a:pPr>
            <a:r>
              <a:rPr lang="en-US" dirty="0"/>
              <a:t> </a:t>
            </a:r>
            <a:r>
              <a:rPr lang="en-US" b="1" dirty="0"/>
              <a:t>Students are required to pass a basic lab safety test before conducting lab work.</a:t>
            </a:r>
            <a:endParaRPr lang="en-US" dirty="0"/>
          </a:p>
          <a:p>
            <a:endParaRPr lang="en-US" dirty="0"/>
          </a:p>
        </p:txBody>
      </p:sp>
    </p:spTree>
    <p:extLst>
      <p:ext uri="{BB962C8B-B14F-4D97-AF65-F5344CB8AC3E}">
        <p14:creationId xmlns:p14="http://schemas.microsoft.com/office/powerpoint/2010/main" val="3569781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Course Overview:</a:t>
            </a:r>
            <a:r>
              <a:rPr lang="en-US" dirty="0" smtClean="0"/>
              <a:t> </a:t>
            </a:r>
            <a:endParaRPr lang="en-US" dirty="0"/>
          </a:p>
        </p:txBody>
      </p:sp>
      <p:sp>
        <p:nvSpPr>
          <p:cNvPr id="3" name="Content Placeholder 2"/>
          <p:cNvSpPr>
            <a:spLocks noGrp="1"/>
          </p:cNvSpPr>
          <p:nvPr>
            <p:ph sz="half" idx="1"/>
          </p:nvPr>
        </p:nvSpPr>
        <p:spPr/>
        <p:txBody>
          <a:bodyPr>
            <a:normAutofit fontScale="77500" lnSpcReduction="20000"/>
          </a:bodyPr>
          <a:lstStyle/>
          <a:p>
            <a:pPr>
              <a:lnSpc>
                <a:spcPct val="160000"/>
              </a:lnSpc>
            </a:pPr>
            <a:r>
              <a:rPr lang="en-US" b="1" dirty="0" smtClean="0"/>
              <a:t>Welcome! I am looking forward to an exciting year, </a:t>
            </a:r>
            <a:r>
              <a:rPr lang="en-US" dirty="0"/>
              <a:t>covering material and using methods that will challenge you to learn, and apply conceptual physics, conduct your own research and present your findings in class.</a:t>
            </a:r>
          </a:p>
        </p:txBody>
      </p:sp>
      <p:sp>
        <p:nvSpPr>
          <p:cNvPr id="5" name="Content Placeholder 4"/>
          <p:cNvSpPr>
            <a:spLocks noGrp="1"/>
          </p:cNvSpPr>
          <p:nvPr>
            <p:ph sz="half" idx="2"/>
          </p:nvPr>
        </p:nvSpPr>
        <p:spPr/>
        <p:txBody>
          <a:bodyPr>
            <a:normAutofit fontScale="77500" lnSpcReduction="20000"/>
          </a:bodyPr>
          <a:lstStyle/>
          <a:p>
            <a:r>
              <a:rPr lang="en-US" dirty="0" smtClean="0"/>
              <a:t>This </a:t>
            </a:r>
            <a:r>
              <a:rPr lang="en-US" dirty="0"/>
              <a:t>course covers topics including: </a:t>
            </a:r>
          </a:p>
          <a:p>
            <a:r>
              <a:rPr lang="en-US" dirty="0" smtClean="0"/>
              <a:t>Mechanics</a:t>
            </a:r>
          </a:p>
          <a:p>
            <a:r>
              <a:rPr lang="en-US" dirty="0" smtClean="0"/>
              <a:t>energy</a:t>
            </a:r>
          </a:p>
          <a:p>
            <a:r>
              <a:rPr lang="en-US" dirty="0" smtClean="0"/>
              <a:t>sound</a:t>
            </a:r>
          </a:p>
          <a:p>
            <a:r>
              <a:rPr lang="en-US" dirty="0" smtClean="0"/>
              <a:t>light</a:t>
            </a:r>
          </a:p>
          <a:p>
            <a:r>
              <a:rPr lang="en-US" dirty="0" smtClean="0"/>
              <a:t>magnetism</a:t>
            </a:r>
          </a:p>
          <a:p>
            <a:r>
              <a:rPr lang="en-US" dirty="0" smtClean="0"/>
              <a:t>electricity</a:t>
            </a:r>
          </a:p>
          <a:p>
            <a:r>
              <a:rPr lang="en-US" dirty="0" smtClean="0"/>
              <a:t>astronomy</a:t>
            </a:r>
          </a:p>
          <a:p>
            <a:r>
              <a:rPr lang="en-US" dirty="0" smtClean="0"/>
              <a:t>radioactivity </a:t>
            </a:r>
            <a:endParaRPr lang="en-US" dirty="0"/>
          </a:p>
        </p:txBody>
      </p:sp>
    </p:spTree>
    <p:extLst>
      <p:ext uri="{BB962C8B-B14F-4D97-AF65-F5344CB8AC3E}">
        <p14:creationId xmlns:p14="http://schemas.microsoft.com/office/powerpoint/2010/main" val="3569781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Materials for class</a:t>
            </a:r>
            <a:r>
              <a:rPr lang="en-US" dirty="0" smtClean="0"/>
              <a:t>: </a:t>
            </a:r>
            <a:endParaRPr lang="en-US" dirty="0"/>
          </a:p>
        </p:txBody>
      </p:sp>
      <p:sp>
        <p:nvSpPr>
          <p:cNvPr id="3" name="Content Placeholder 2"/>
          <p:cNvSpPr>
            <a:spLocks noGrp="1"/>
          </p:cNvSpPr>
          <p:nvPr>
            <p:ph idx="1"/>
          </p:nvPr>
        </p:nvSpPr>
        <p:spPr/>
        <p:txBody>
          <a:bodyPr/>
          <a:lstStyle/>
          <a:p>
            <a:r>
              <a:rPr lang="en-US" dirty="0" smtClean="0"/>
              <a:t>white board markers.</a:t>
            </a:r>
          </a:p>
          <a:p>
            <a:r>
              <a:rPr lang="en-US" dirty="0" smtClean="0"/>
              <a:t>A </a:t>
            </a:r>
            <a:r>
              <a:rPr lang="en-US" dirty="0"/>
              <a:t>white (or light colored) 3 ring binder with plastic cover, </a:t>
            </a:r>
            <a:endParaRPr lang="en-US" dirty="0" smtClean="0"/>
          </a:p>
          <a:p>
            <a:r>
              <a:rPr lang="en-US" dirty="0" smtClean="0"/>
              <a:t>loose </a:t>
            </a:r>
            <a:r>
              <a:rPr lang="en-US" dirty="0"/>
              <a:t>leaf paper</a:t>
            </a:r>
            <a:r>
              <a:rPr lang="en-US" dirty="0" smtClean="0"/>
              <a:t>,</a:t>
            </a:r>
          </a:p>
          <a:p>
            <a:r>
              <a:rPr lang="en-US" dirty="0" smtClean="0"/>
              <a:t> </a:t>
            </a:r>
            <a:r>
              <a:rPr lang="en-US" dirty="0"/>
              <a:t>composition book (lab notebook), </a:t>
            </a:r>
            <a:endParaRPr lang="en-US" dirty="0" smtClean="0"/>
          </a:p>
          <a:p>
            <a:r>
              <a:rPr lang="en-US" dirty="0" smtClean="0"/>
              <a:t>pen/pencil</a:t>
            </a:r>
            <a:r>
              <a:rPr lang="en-US" dirty="0"/>
              <a:t>, </a:t>
            </a:r>
            <a:endParaRPr lang="en-US" dirty="0" smtClean="0"/>
          </a:p>
          <a:p>
            <a:endParaRPr lang="en-US" dirty="0"/>
          </a:p>
        </p:txBody>
      </p:sp>
    </p:spTree>
    <p:extLst>
      <p:ext uri="{BB962C8B-B14F-4D97-AF65-F5344CB8AC3E}">
        <p14:creationId xmlns:p14="http://schemas.microsoft.com/office/powerpoint/2010/main" val="2501798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Class Rules</a:t>
            </a:r>
            <a:endParaRPr lang="en-US" dirty="0"/>
          </a:p>
        </p:txBody>
      </p:sp>
      <p:sp>
        <p:nvSpPr>
          <p:cNvPr id="3" name="Content Placeholder 2"/>
          <p:cNvSpPr>
            <a:spLocks noGrp="1"/>
          </p:cNvSpPr>
          <p:nvPr>
            <p:ph sz="half" idx="1"/>
          </p:nvPr>
        </p:nvSpPr>
        <p:spPr>
          <a:xfrm>
            <a:off x="457200" y="1600200"/>
            <a:ext cx="3429000" cy="4525963"/>
          </a:xfrm>
        </p:spPr>
        <p:txBody>
          <a:bodyPr>
            <a:normAutofit fontScale="92500" lnSpcReduction="20000"/>
          </a:bodyPr>
          <a:lstStyle/>
          <a:p>
            <a:pPr lvl="0">
              <a:lnSpc>
                <a:spcPct val="170000"/>
              </a:lnSpc>
            </a:pPr>
            <a:r>
              <a:rPr lang="en-US" b="1" dirty="0" smtClean="0"/>
              <a:t>You </a:t>
            </a:r>
            <a:r>
              <a:rPr lang="en-US" b="1" dirty="0"/>
              <a:t>must try.</a:t>
            </a:r>
          </a:p>
          <a:p>
            <a:pPr lvl="0">
              <a:lnSpc>
                <a:spcPct val="170000"/>
              </a:lnSpc>
            </a:pPr>
            <a:r>
              <a:rPr lang="en-US" b="1" dirty="0"/>
              <a:t>Do not disturb class. </a:t>
            </a:r>
          </a:p>
        </p:txBody>
      </p:sp>
      <p:sp>
        <p:nvSpPr>
          <p:cNvPr id="4" name="Content Placeholder 3"/>
          <p:cNvSpPr>
            <a:spLocks noGrp="1"/>
          </p:cNvSpPr>
          <p:nvPr>
            <p:ph sz="half" idx="2"/>
          </p:nvPr>
        </p:nvSpPr>
        <p:spPr>
          <a:xfrm>
            <a:off x="3733800" y="1600200"/>
            <a:ext cx="4953000" cy="4525963"/>
          </a:xfrm>
        </p:spPr>
        <p:txBody>
          <a:bodyPr>
            <a:normAutofit fontScale="92500" lnSpcReduction="20000"/>
          </a:bodyPr>
          <a:lstStyle/>
          <a:p>
            <a:pPr lvl="0"/>
            <a:r>
              <a:rPr lang="en-US" b="1" dirty="0"/>
              <a:t>Positive Consequences: </a:t>
            </a:r>
            <a:r>
              <a:rPr lang="en-US" dirty="0"/>
              <a:t>One free homework pass for one homework assignment every 2 weeks without infractions.</a:t>
            </a:r>
          </a:p>
          <a:p>
            <a:pPr lvl="0"/>
            <a:r>
              <a:rPr lang="en-US" b="1" dirty="0"/>
              <a:t>Negative discipline</a:t>
            </a:r>
            <a:endParaRPr lang="en-US" dirty="0"/>
          </a:p>
          <a:p>
            <a:pPr lvl="0"/>
            <a:r>
              <a:rPr lang="en-US" b="1" dirty="0"/>
              <a:t>1</a:t>
            </a:r>
            <a:r>
              <a:rPr lang="en-US" b="1" baseline="30000" dirty="0"/>
              <a:t>st</a:t>
            </a:r>
            <a:r>
              <a:rPr lang="en-US" b="1" dirty="0"/>
              <a:t> offence:  </a:t>
            </a:r>
            <a:r>
              <a:rPr lang="en-US" dirty="0"/>
              <a:t>Visit with me 15 minutes at lunch, or Don’t show up- and it is sent to SSC  or SSC /call home</a:t>
            </a:r>
          </a:p>
          <a:p>
            <a:pPr lvl="0"/>
            <a:r>
              <a:rPr lang="en-US" b="1" dirty="0"/>
              <a:t>2</a:t>
            </a:r>
            <a:r>
              <a:rPr lang="en-US" b="1" baseline="30000" dirty="0"/>
              <a:t>nd</a:t>
            </a:r>
            <a:r>
              <a:rPr lang="en-US" b="1" dirty="0"/>
              <a:t> offence: </a:t>
            </a:r>
            <a:r>
              <a:rPr lang="en-US" dirty="0"/>
              <a:t>SSC/school detention- (before/after school or lunch)</a:t>
            </a:r>
          </a:p>
        </p:txBody>
      </p:sp>
    </p:spTree>
    <p:extLst>
      <p:ext uri="{BB962C8B-B14F-4D97-AF65-F5344CB8AC3E}">
        <p14:creationId xmlns:p14="http://schemas.microsoft.com/office/powerpoint/2010/main" val="3569781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Method of Instruction:</a:t>
            </a:r>
            <a:r>
              <a:rPr lang="en-US" dirty="0" smtClean="0"/>
              <a:t> </a:t>
            </a:r>
            <a:endParaRPr lang="en-US" dirty="0"/>
          </a:p>
        </p:txBody>
      </p:sp>
      <p:sp>
        <p:nvSpPr>
          <p:cNvPr id="3" name="Content Placeholder 2"/>
          <p:cNvSpPr>
            <a:spLocks noGrp="1"/>
          </p:cNvSpPr>
          <p:nvPr>
            <p:ph idx="1"/>
          </p:nvPr>
        </p:nvSpPr>
        <p:spPr/>
        <p:txBody>
          <a:bodyPr>
            <a:normAutofit fontScale="85000" lnSpcReduction="10000"/>
          </a:bodyPr>
          <a:lstStyle/>
          <a:p>
            <a:pPr>
              <a:lnSpc>
                <a:spcPct val="150000"/>
              </a:lnSpc>
            </a:pPr>
            <a:r>
              <a:rPr lang="en-US" dirty="0" smtClean="0"/>
              <a:t>The </a:t>
            </a:r>
            <a:r>
              <a:rPr lang="en-US" dirty="0"/>
              <a:t>class format is based on directed instruction.  Students are encouraged to relate the material being covered to concepts and information that they already know. Study assistance materials such as note outlines or study sheets may be used with some topics. The student should not hesitate to ask necessary questions pertaining to discussion material covered in class. </a:t>
            </a:r>
          </a:p>
          <a:p>
            <a:pPr>
              <a:lnSpc>
                <a:spcPct val="150000"/>
              </a:lnSpc>
            </a:pPr>
            <a:endParaRPr lang="en-US" dirty="0"/>
          </a:p>
        </p:txBody>
      </p:sp>
    </p:spTree>
    <p:extLst>
      <p:ext uri="{BB962C8B-B14F-4D97-AF65-F5344CB8AC3E}">
        <p14:creationId xmlns:p14="http://schemas.microsoft.com/office/powerpoint/2010/main" val="3569781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General Expectations:</a:t>
            </a:r>
            <a:endParaRPr lang="en-US" dirty="0"/>
          </a:p>
        </p:txBody>
      </p:sp>
      <p:sp>
        <p:nvSpPr>
          <p:cNvPr id="3" name="Content Placeholder 2"/>
          <p:cNvSpPr>
            <a:spLocks noGrp="1"/>
          </p:cNvSpPr>
          <p:nvPr>
            <p:ph idx="1"/>
          </p:nvPr>
        </p:nvSpPr>
        <p:spPr>
          <a:xfrm>
            <a:off x="457200" y="1600200"/>
            <a:ext cx="8229600" cy="5029200"/>
          </a:xfrm>
        </p:spPr>
        <p:txBody>
          <a:bodyPr>
            <a:normAutofit fontScale="62500" lnSpcReduction="20000"/>
          </a:bodyPr>
          <a:lstStyle/>
          <a:p>
            <a:r>
              <a:rPr lang="en-US" dirty="0"/>
              <a:t> </a:t>
            </a:r>
            <a:r>
              <a:rPr lang="en-US" b="1" dirty="0" smtClean="0"/>
              <a:t>You </a:t>
            </a:r>
            <a:r>
              <a:rPr lang="en-US" b="1" dirty="0"/>
              <a:t>will do homework, complete tasks on time and study to earn the best grade you can make. </a:t>
            </a:r>
          </a:p>
          <a:p>
            <a:pPr lvl="0">
              <a:lnSpc>
                <a:spcPct val="170000"/>
              </a:lnSpc>
            </a:pPr>
            <a:r>
              <a:rPr lang="en-US" b="1" dirty="0"/>
              <a:t>You will turn in your own work. Plagiarism or cheating of any kind, on any work, is an automatic zero. </a:t>
            </a:r>
          </a:p>
          <a:p>
            <a:pPr lvl="0">
              <a:lnSpc>
                <a:spcPct val="170000"/>
              </a:lnSpc>
            </a:pPr>
            <a:r>
              <a:rPr lang="en-US" b="1" dirty="0"/>
              <a:t>You will be respectful at all times: If you think that there is something wrong with your grade, ask politely (at the end of class).  </a:t>
            </a:r>
          </a:p>
          <a:p>
            <a:pPr lvl="0">
              <a:lnSpc>
                <a:spcPct val="170000"/>
              </a:lnSpc>
            </a:pPr>
            <a:r>
              <a:rPr lang="en-US" b="1" dirty="0"/>
              <a:t>Respect your classmates, yourself and me by listening and participating during class.</a:t>
            </a:r>
          </a:p>
          <a:p>
            <a:pPr lvl="0">
              <a:lnSpc>
                <a:spcPct val="170000"/>
              </a:lnSpc>
            </a:pPr>
            <a:r>
              <a:rPr lang="en-US" b="1" dirty="0"/>
              <a:t>You will follow school rules as outlined in the RHS student handbook.</a:t>
            </a:r>
          </a:p>
          <a:p>
            <a:pPr lvl="0">
              <a:lnSpc>
                <a:spcPct val="170000"/>
              </a:lnSpc>
            </a:pPr>
            <a:r>
              <a:rPr lang="en-US" b="1" dirty="0"/>
              <a:t>You will be Prepared and use only blue/black ink (or pencil) on papers to be graded.  Different colors may be used on your notes only.</a:t>
            </a:r>
          </a:p>
          <a:p>
            <a:endParaRPr lang="en-US" dirty="0"/>
          </a:p>
        </p:txBody>
      </p:sp>
    </p:spTree>
    <p:extLst>
      <p:ext uri="{BB962C8B-B14F-4D97-AF65-F5344CB8AC3E}">
        <p14:creationId xmlns:p14="http://schemas.microsoft.com/office/powerpoint/2010/main" val="3569781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General Expectations:</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You will need to be able to apply what you are learning. Definitions will not be word for word.  </a:t>
            </a:r>
          </a:p>
          <a:p>
            <a:pPr lvl="0"/>
            <a:r>
              <a:rPr lang="en-US" dirty="0" smtClean="0"/>
              <a:t>The teacher’s desk area, access to shelves and cabinets and the materials in them are prohibited unless instructed otherwise.  </a:t>
            </a:r>
          </a:p>
          <a:p>
            <a:pPr lvl="0"/>
            <a:r>
              <a:rPr lang="en-US" dirty="0" smtClean="0"/>
              <a:t>Your materials/books left in the classroom are your responsibility if lost. Do not leave books or other materials behind in the classroom.</a:t>
            </a:r>
          </a:p>
          <a:p>
            <a:pPr lvl="0"/>
            <a:r>
              <a:rPr lang="en-US" dirty="0" smtClean="0"/>
              <a:t>I reserve the right to </a:t>
            </a:r>
            <a:r>
              <a:rPr lang="en-US" i="1" u="sng" dirty="0" smtClean="0"/>
              <a:t>move </a:t>
            </a:r>
            <a:r>
              <a:rPr lang="en-US" dirty="0" smtClean="0"/>
              <a:t>anyone at anytime, without explanation.</a:t>
            </a:r>
          </a:p>
          <a:p>
            <a:pPr lvl="0"/>
            <a:r>
              <a:rPr lang="en-US" b="1" dirty="0" smtClean="0"/>
              <a:t>Red Cards may be used at any time to remove a student if they will not try or are disruptive. </a:t>
            </a:r>
            <a:endParaRPr lang="en-US" dirty="0" smtClean="0"/>
          </a:p>
          <a:p>
            <a:pPr>
              <a:lnSpc>
                <a:spcPct val="170000"/>
              </a:lnSpc>
            </a:pPr>
            <a:endParaRPr lang="en-US" dirty="0"/>
          </a:p>
        </p:txBody>
      </p:sp>
    </p:spTree>
    <p:extLst>
      <p:ext uri="{BB962C8B-B14F-4D97-AF65-F5344CB8AC3E}">
        <p14:creationId xmlns:p14="http://schemas.microsoft.com/office/powerpoint/2010/main" val="2908992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t>Grades </a:t>
            </a:r>
            <a:endParaRPr lang="en-US" dirty="0"/>
          </a:p>
        </p:txBody>
      </p:sp>
      <p:sp>
        <p:nvSpPr>
          <p:cNvPr id="3" name="Content Placeholder 2"/>
          <p:cNvSpPr>
            <a:spLocks noGrp="1"/>
          </p:cNvSpPr>
          <p:nvPr>
            <p:ph idx="1"/>
          </p:nvPr>
        </p:nvSpPr>
        <p:spPr>
          <a:xfrm>
            <a:off x="457200" y="1066800"/>
            <a:ext cx="8229600" cy="5791200"/>
          </a:xfrm>
        </p:spPr>
        <p:txBody>
          <a:bodyPr>
            <a:normAutofit fontScale="62500" lnSpcReduction="20000"/>
          </a:bodyPr>
          <a:lstStyle/>
          <a:p>
            <a:pPr lvl="0">
              <a:lnSpc>
                <a:spcPct val="170000"/>
              </a:lnSpc>
            </a:pPr>
            <a:r>
              <a:rPr lang="en-US" dirty="0" smtClean="0"/>
              <a:t>Grades </a:t>
            </a:r>
            <a:r>
              <a:rPr lang="en-US" dirty="0"/>
              <a:t>are weighted with test counting 60 %; Labs 25%; Class/Homework 15 % before semester exams.</a:t>
            </a:r>
          </a:p>
          <a:p>
            <a:pPr lvl="0">
              <a:lnSpc>
                <a:spcPct val="170000"/>
              </a:lnSpc>
            </a:pPr>
            <a:r>
              <a:rPr lang="en-US" b="1" dirty="0"/>
              <a:t>Quizzes: </a:t>
            </a:r>
            <a:r>
              <a:rPr lang="en-US" dirty="0"/>
              <a:t>Pop quizzes are </a:t>
            </a:r>
            <a:r>
              <a:rPr lang="en-US" u="sng" dirty="0"/>
              <a:t>open notes</a:t>
            </a:r>
            <a:r>
              <a:rPr lang="en-US" dirty="0"/>
              <a:t>, yours not someone else’s or the book! </a:t>
            </a:r>
          </a:p>
          <a:p>
            <a:pPr lvl="0">
              <a:lnSpc>
                <a:spcPct val="170000"/>
              </a:lnSpc>
            </a:pPr>
            <a:r>
              <a:rPr lang="en-US" dirty="0"/>
              <a:t>BOE assessments will help determine proficiency in science for graduation</a:t>
            </a:r>
          </a:p>
          <a:p>
            <a:pPr lvl="0">
              <a:lnSpc>
                <a:spcPct val="170000"/>
              </a:lnSpc>
            </a:pPr>
            <a:r>
              <a:rPr lang="en-US" b="1" u="sng" dirty="0"/>
              <a:t>SSC/teacher detentions will be assigned for work not turned in on time (according to school policy).</a:t>
            </a:r>
            <a:endParaRPr lang="en-US" dirty="0"/>
          </a:p>
          <a:p>
            <a:pPr lvl="0">
              <a:lnSpc>
                <a:spcPct val="170000"/>
              </a:lnSpc>
            </a:pPr>
            <a:r>
              <a:rPr lang="en-US" dirty="0"/>
              <a:t>Tests are scheduled depending on student comprehension.  Due to this fact, it is not possible to set up a reliable date/test schedule at the beginning of the year. </a:t>
            </a:r>
          </a:p>
          <a:p>
            <a:endParaRPr lang="en-US" dirty="0"/>
          </a:p>
        </p:txBody>
      </p:sp>
    </p:spTree>
    <p:extLst>
      <p:ext uri="{BB962C8B-B14F-4D97-AF65-F5344CB8AC3E}">
        <p14:creationId xmlns:p14="http://schemas.microsoft.com/office/powerpoint/2010/main" val="3569781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Tutoring</a:t>
            </a:r>
            <a:r>
              <a:rPr lang="en-US" dirty="0" smtClean="0"/>
              <a:t>: </a:t>
            </a:r>
            <a:endParaRPr lang="en-US" dirty="0"/>
          </a:p>
        </p:txBody>
      </p:sp>
      <p:sp>
        <p:nvSpPr>
          <p:cNvPr id="3" name="Content Placeholder 2"/>
          <p:cNvSpPr>
            <a:spLocks noGrp="1"/>
          </p:cNvSpPr>
          <p:nvPr>
            <p:ph idx="1"/>
          </p:nvPr>
        </p:nvSpPr>
        <p:spPr/>
        <p:txBody>
          <a:bodyPr/>
          <a:lstStyle/>
          <a:p>
            <a:r>
              <a:rPr lang="en-US" dirty="0" smtClean="0"/>
              <a:t>Wednesday </a:t>
            </a:r>
            <a:r>
              <a:rPr lang="en-US" dirty="0"/>
              <a:t>lunch and from 3:35-4:00 </a:t>
            </a:r>
            <a:endParaRPr lang="en-US" dirty="0" smtClean="0"/>
          </a:p>
          <a:p>
            <a:r>
              <a:rPr lang="en-US" dirty="0" smtClean="0"/>
              <a:t>or </a:t>
            </a:r>
            <a:r>
              <a:rPr lang="en-US" dirty="0"/>
              <a:t>by appointment </a:t>
            </a:r>
            <a:endParaRPr lang="en-US" dirty="0" smtClean="0"/>
          </a:p>
          <a:p>
            <a:r>
              <a:rPr lang="en-US" dirty="0" smtClean="0"/>
              <a:t>(</a:t>
            </a:r>
            <a:r>
              <a:rPr lang="en-US" dirty="0"/>
              <a:t>check with me for before/after school or lunch times).</a:t>
            </a:r>
          </a:p>
          <a:p>
            <a:endParaRPr lang="en-US" dirty="0"/>
          </a:p>
        </p:txBody>
      </p:sp>
    </p:spTree>
    <p:extLst>
      <p:ext uri="{BB962C8B-B14F-4D97-AF65-F5344CB8AC3E}">
        <p14:creationId xmlns:p14="http://schemas.microsoft.com/office/powerpoint/2010/main" val="35697812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614</Words>
  <Application>Microsoft Office PowerPoint</Application>
  <PresentationFormat>On-screen Show (4:3)</PresentationFormat>
  <Paragraphs>58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 Physics Syllabus </vt:lpstr>
      <vt:lpstr>Course Overview: </vt:lpstr>
      <vt:lpstr>Materials for class: </vt:lpstr>
      <vt:lpstr>Class Rules</vt:lpstr>
      <vt:lpstr>Method of Instruction: </vt:lpstr>
      <vt:lpstr>General Expectations:</vt:lpstr>
      <vt:lpstr>General Expectations:</vt:lpstr>
      <vt:lpstr>Grades </vt:lpstr>
      <vt:lpstr>Tutoring: </vt:lpstr>
      <vt:lpstr>Makeup assignments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Vicki-2010</dc:creator>
  <cp:lastModifiedBy>Vicki-2010</cp:lastModifiedBy>
  <cp:revision>5</cp:revision>
  <dcterms:created xsi:type="dcterms:W3CDTF">2012-08-21T00:09:23Z</dcterms:created>
  <dcterms:modified xsi:type="dcterms:W3CDTF">2012-08-21T00:53:57Z</dcterms:modified>
</cp:coreProperties>
</file>